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notesMasterIdLst>
    <p:notesMasterId r:id="rId21"/>
  </p:notesMasterIdLst>
  <p:handoutMasterIdLst>
    <p:handoutMasterId r:id="rId22"/>
  </p:handoutMasterIdLst>
  <p:sldIdLst>
    <p:sldId id="436" r:id="rId5"/>
    <p:sldId id="444" r:id="rId6"/>
    <p:sldId id="439" r:id="rId7"/>
    <p:sldId id="440" r:id="rId8"/>
    <p:sldId id="437" r:id="rId9"/>
    <p:sldId id="438" r:id="rId10"/>
    <p:sldId id="442" r:id="rId11"/>
    <p:sldId id="445" r:id="rId12"/>
    <p:sldId id="443" r:id="rId13"/>
    <p:sldId id="446" r:id="rId14"/>
    <p:sldId id="441" r:id="rId15"/>
    <p:sldId id="447" r:id="rId16"/>
    <p:sldId id="448" r:id="rId17"/>
    <p:sldId id="449" r:id="rId18"/>
    <p:sldId id="450" r:id="rId19"/>
    <p:sldId id="43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46"/>
    <a:srgbClr val="418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2A0E53-76BD-48CA-BFD4-F15E1F7E6A08}" v="4" dt="2024-04-03T16:53:52.175"/>
  </p1510:revLst>
</p1510:revInfo>
</file>

<file path=ppt/tableStyles.xml><?xml version="1.0" encoding="utf-8"?>
<a:tblStyleLst xmlns:a="http://schemas.openxmlformats.org/drawingml/2006/main" def="{0E3FDE45-AF77-4B5C-9715-49D594BDF05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94" autoAdjust="0"/>
  </p:normalViewPr>
  <p:slideViewPr>
    <p:cSldViewPr snapToGrid="0">
      <p:cViewPr varScale="1">
        <p:scale>
          <a:sx n="105" d="100"/>
          <a:sy n="105" d="100"/>
        </p:scale>
        <p:origin x="834" y="114"/>
      </p:cViewPr>
      <p:guideLst/>
    </p:cSldViewPr>
  </p:slideViewPr>
  <p:outlineViewPr>
    <p:cViewPr>
      <p:scale>
        <a:sx n="33" d="100"/>
        <a:sy n="33" d="100"/>
      </p:scale>
      <p:origin x="0" y="-1714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717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y Pierce" userId="9a630d8c-3bb6-42a0-b0e3-d85e2187d505" providerId="ADAL" clId="{E92A0E53-76BD-48CA-BFD4-F15E1F7E6A08}"/>
    <pc:docChg chg="custSel modSld">
      <pc:chgData name="Carly Pierce" userId="9a630d8c-3bb6-42a0-b0e3-d85e2187d505" providerId="ADAL" clId="{E92A0E53-76BD-48CA-BFD4-F15E1F7E6A08}" dt="2024-04-03T19:49:06.690" v="32" actId="20577"/>
      <pc:docMkLst>
        <pc:docMk/>
      </pc:docMkLst>
      <pc:sldChg chg="modSp mod">
        <pc:chgData name="Carly Pierce" userId="9a630d8c-3bb6-42a0-b0e3-d85e2187d505" providerId="ADAL" clId="{E92A0E53-76BD-48CA-BFD4-F15E1F7E6A08}" dt="2024-04-03T16:54:26.540" v="30" actId="6549"/>
        <pc:sldMkLst>
          <pc:docMk/>
          <pc:sldMk cId="2280806097" sldId="435"/>
        </pc:sldMkLst>
        <pc:spChg chg="mod">
          <ac:chgData name="Carly Pierce" userId="9a630d8c-3bb6-42a0-b0e3-d85e2187d505" providerId="ADAL" clId="{E92A0E53-76BD-48CA-BFD4-F15E1F7E6A08}" dt="2024-04-03T16:54:26.540" v="30" actId="6549"/>
          <ac:spMkLst>
            <pc:docMk/>
            <pc:sldMk cId="2280806097" sldId="435"/>
            <ac:spMk id="9" creationId="{581F7719-973C-41CB-9EA9-DC7CEC76A077}"/>
          </ac:spMkLst>
        </pc:spChg>
      </pc:sldChg>
      <pc:sldChg chg="modSp mod">
        <pc:chgData name="Carly Pierce" userId="9a630d8c-3bb6-42a0-b0e3-d85e2187d505" providerId="ADAL" clId="{E92A0E53-76BD-48CA-BFD4-F15E1F7E6A08}" dt="2024-04-03T19:49:06.690" v="32" actId="20577"/>
        <pc:sldMkLst>
          <pc:docMk/>
          <pc:sldMk cId="3124175302" sldId="438"/>
        </pc:sldMkLst>
        <pc:spChg chg="mod">
          <ac:chgData name="Carly Pierce" userId="9a630d8c-3bb6-42a0-b0e3-d85e2187d505" providerId="ADAL" clId="{E92A0E53-76BD-48CA-BFD4-F15E1F7E6A08}" dt="2024-04-03T19:49:06.690" v="32" actId="20577"/>
          <ac:spMkLst>
            <pc:docMk/>
            <pc:sldMk cId="3124175302" sldId="438"/>
            <ac:spMk id="2" creationId="{AC3ADA9B-F51B-1B1A-E836-07B42F72F7FD}"/>
          </ac:spMkLst>
        </pc:spChg>
      </pc:sldChg>
      <pc:sldChg chg="addSp delSp modSp mod modAnim">
        <pc:chgData name="Carly Pierce" userId="9a630d8c-3bb6-42a0-b0e3-d85e2187d505" providerId="ADAL" clId="{E92A0E53-76BD-48CA-BFD4-F15E1F7E6A08}" dt="2024-04-03T16:53:52.175" v="29"/>
        <pc:sldMkLst>
          <pc:docMk/>
          <pc:sldMk cId="1631804628" sldId="447"/>
        </pc:sldMkLst>
        <pc:spChg chg="add del mod">
          <ac:chgData name="Carly Pierce" userId="9a630d8c-3bb6-42a0-b0e3-d85e2187d505" providerId="ADAL" clId="{E92A0E53-76BD-48CA-BFD4-F15E1F7E6A08}" dt="2024-04-03T16:53:40.375" v="26" actId="478"/>
          <ac:spMkLst>
            <pc:docMk/>
            <pc:sldMk cId="1631804628" sldId="447"/>
            <ac:spMk id="13" creationId="{C48E127D-9FBD-D202-8711-6D4047E9C5C6}"/>
          </ac:spMkLst>
        </pc:spChg>
        <pc:picChg chg="add mod">
          <ac:chgData name="Carly Pierce" userId="9a630d8c-3bb6-42a0-b0e3-d85e2187d505" providerId="ADAL" clId="{E92A0E53-76BD-48CA-BFD4-F15E1F7E6A08}" dt="2024-04-03T16:53:45.283" v="27" actId="1076"/>
          <ac:picMkLst>
            <pc:docMk/>
            <pc:sldMk cId="1631804628" sldId="447"/>
            <ac:picMk id="12" creationId="{CB4E0297-2B62-00F9-1CEB-1CE919B28146}"/>
          </ac:picMkLst>
        </pc:picChg>
      </pc:sldChg>
      <pc:sldChg chg="addSp modSp mod">
        <pc:chgData name="Carly Pierce" userId="9a630d8c-3bb6-42a0-b0e3-d85e2187d505" providerId="ADAL" clId="{E92A0E53-76BD-48CA-BFD4-F15E1F7E6A08}" dt="2024-04-03T16:53:14.013" v="19" actId="20577"/>
        <pc:sldMkLst>
          <pc:docMk/>
          <pc:sldMk cId="1560892563" sldId="450"/>
        </pc:sldMkLst>
        <pc:spChg chg="add mod">
          <ac:chgData name="Carly Pierce" userId="9a630d8c-3bb6-42a0-b0e3-d85e2187d505" providerId="ADAL" clId="{E92A0E53-76BD-48CA-BFD4-F15E1F7E6A08}" dt="2024-04-03T16:53:14.013" v="19" actId="20577"/>
          <ac:spMkLst>
            <pc:docMk/>
            <pc:sldMk cId="1560892563" sldId="450"/>
            <ac:spMk id="2" creationId="{B3260F60-1477-706A-C0D6-A10231E5202A}"/>
          </ac:spMkLst>
        </pc:spChg>
        <pc:picChg chg="mod">
          <ac:chgData name="Carly Pierce" userId="9a630d8c-3bb6-42a0-b0e3-d85e2187d505" providerId="ADAL" clId="{E92A0E53-76BD-48CA-BFD4-F15E1F7E6A08}" dt="2024-04-03T16:52:44.338" v="0" actId="1076"/>
          <ac:picMkLst>
            <pc:docMk/>
            <pc:sldMk cId="1560892563" sldId="450"/>
            <ac:picMk id="14" creationId="{83280CE8-2D00-D8C9-83B3-35757C511E2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E4D2272-D660-A337-AEF3-BE066BD545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FE5A70-71C2-F335-270C-B94537340C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5A369-CA0E-4FC6-90EE-5FA969A08EF8}" type="datetimeFigureOut">
              <a:rPr lang="en-US" smtClean="0"/>
              <a:t>4/3/2024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E1B03-0F86-16E7-11BE-81F9F4CD66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4524B8-3914-99B2-2620-0F2A88D335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210F9-8331-407C-A034-F95DCB303E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05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AB06A-EEDC-421C-B5A0-5E9E5241A8E5}" type="datetimeFigureOut">
              <a:rPr lang="en-US" smtClean="0"/>
              <a:t>4/3/2024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F9438-3EEF-4192-9815-F6F44770A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47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384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55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74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237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05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46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12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7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30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957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002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83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66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9960-406F-4187-A0E6-BD19C6840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326" y="919716"/>
            <a:ext cx="8504275" cy="3551275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27E7FE-647D-4B2F-BA13-AB3ED4C5C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9326" y="4795284"/>
            <a:ext cx="8504275" cy="1084522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16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EF785-E0A7-4496-A5BA-49B0156F2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4706" y="6433202"/>
            <a:ext cx="2426446" cy="3678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2C627-38A1-4A14-8822-D8D33751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BE346-5F34-48CD-8928-DA8567AE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152" y="6433203"/>
            <a:ext cx="702781" cy="367842"/>
          </a:xfrm>
        </p:spPr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36382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B05F0-2B44-47BC-86B3-58E2C7080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5B5DA-7628-4AC1-8EAE-5010C2A98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4E7C3-7830-49F3-9F45-4B2F2B4C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5E328-AD12-449C-BE6E-76DF005E8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F374F-390D-49D8-A7C8-5BEFA3532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5615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0F530-2925-4F98-89EC-95C2EC476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A79366-3281-483D-8731-0D01B2B24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ED8B2-BE7F-4417-8A8A-A95C8BB7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A0D96-671F-4A85-89C6-946624CB1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BA434-2E32-4719-B45C-0490D685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1012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5040DA2-B75D-1B49-51F9-967501F7F6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4876" y="887638"/>
            <a:ext cx="10202248" cy="5094496"/>
          </a:xfrm>
        </p:spPr>
        <p:txBody>
          <a:bodyPr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93BDAB-CB06-403B-00FD-9D1C2812A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0939" y="2990938"/>
            <a:ext cx="6855801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FB1FDB-9C8A-890A-5051-8D49E105F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46056E81-9CB5-42E9-6689-B711F575C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8981493" y="0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3D075254-6FC4-6738-BBBE-1BACB99E4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202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b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5BA2562-20F9-9DC8-81EB-6ED26B24D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099"/>
            <a:ext cx="12192000" cy="873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369E878B-C75C-98DC-B694-2C40507C4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4" y="3657675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DC03A063-67E0-718E-206C-6C807C20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5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6D86FEEF-2721-A616-B636-7C6F8B1B5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4AC20A76-77DC-62F7-C0E5-66C03853B3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1478396"/>
            <a:ext cx="3710355" cy="344529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F99A149-DEF4-9E0F-D0DE-E859DB6CA53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360465" y="1477963"/>
            <a:ext cx="5536135" cy="3446462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45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A18D9F31-445F-F144-A393-66C1BDE80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4570022" y="3390898"/>
            <a:ext cx="3354778" cy="3467100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24F2F994-08EA-D901-82B7-02E175B2F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63EE949-1BE5-CFA7-69CC-5235FFE07F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1415562"/>
            <a:ext cx="5750171" cy="400929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Picture Placeholder 18">
            <a:extLst>
              <a:ext uri="{FF2B5EF4-FFF2-40B4-BE49-F238E27FC236}">
                <a16:creationId xmlns:a16="http://schemas.microsoft.com/office/drawing/2014/main" id="{A2B2C17F-12DD-A683-5602-F16A1C9647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7908" y="1"/>
            <a:ext cx="4314092" cy="6858000"/>
          </a:xfrm>
          <a:custGeom>
            <a:avLst/>
            <a:gdLst>
              <a:gd name="connsiteX0" fmla="*/ 3466352 w 4267200"/>
              <a:gd name="connsiteY0" fmla="*/ 0 h 6858000"/>
              <a:gd name="connsiteX1" fmla="*/ 4267200 w 4267200"/>
              <a:gd name="connsiteY1" fmla="*/ 0 h 6858000"/>
              <a:gd name="connsiteX2" fmla="*/ 4267200 w 4267200"/>
              <a:gd name="connsiteY2" fmla="*/ 6858000 h 6858000"/>
              <a:gd name="connsiteX3" fmla="*/ 0 w 4267200"/>
              <a:gd name="connsiteY3" fmla="*/ 6858000 h 6858000"/>
              <a:gd name="connsiteX4" fmla="*/ 0 w 4267200"/>
              <a:gd name="connsiteY4" fmla="*/ 3338980 h 6858000"/>
              <a:gd name="connsiteX5" fmla="*/ 8352 w 4267200"/>
              <a:gd name="connsiteY5" fmla="*/ 3162578 h 6858000"/>
              <a:gd name="connsiteX6" fmla="*/ 3132972 w 4267200"/>
              <a:gd name="connsiteY6" fmla="*/ 18059 h 6858000"/>
              <a:gd name="connsiteX7" fmla="*/ 3466352 w 4267200"/>
              <a:gd name="connsiteY7" fmla="*/ 12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200" h="6858000">
                <a:moveTo>
                  <a:pt x="3466352" y="0"/>
                </a:moveTo>
                <a:lnTo>
                  <a:pt x="4267200" y="0"/>
                </a:lnTo>
                <a:lnTo>
                  <a:pt x="4267200" y="6858000"/>
                </a:lnTo>
                <a:lnTo>
                  <a:pt x="0" y="6858000"/>
                </a:lnTo>
                <a:lnTo>
                  <a:pt x="0" y="3338980"/>
                </a:lnTo>
                <a:lnTo>
                  <a:pt x="8352" y="3162578"/>
                </a:lnTo>
                <a:cubicBezTo>
                  <a:pt x="166042" y="1505839"/>
                  <a:pt x="1479242" y="186005"/>
                  <a:pt x="3132972" y="18059"/>
                </a:cubicBezTo>
                <a:lnTo>
                  <a:pt x="3466352" y="122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txBody>
          <a:bodyPr wrap="square" lIns="1463040" tIns="822960" rIns="1463040" anchor="t" anchorCtr="0">
            <a:noAutofit/>
          </a:bodyPr>
          <a:lstStyle>
            <a:lvl1pPr marL="0" indent="0" algn="ctr">
              <a:buNone/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4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179D789-F69C-8306-0C19-DF73E69167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6415" y="360485"/>
            <a:ext cx="5032725" cy="32842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2003524-9DE3-1117-2E91-80A1CB96DE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308475" cy="6858000"/>
          </a:xfrm>
          <a:custGeom>
            <a:avLst/>
            <a:gdLst>
              <a:gd name="connsiteX0" fmla="*/ 0 w 4308475"/>
              <a:gd name="connsiteY0" fmla="*/ 0 h 6858000"/>
              <a:gd name="connsiteX1" fmla="*/ 4308475 w 4308475"/>
              <a:gd name="connsiteY1" fmla="*/ 0 h 6858000"/>
              <a:gd name="connsiteX2" fmla="*/ 4308475 w 4308475"/>
              <a:gd name="connsiteY2" fmla="*/ 3390898 h 6858000"/>
              <a:gd name="connsiteX3" fmla="*/ 4307536 w 4308475"/>
              <a:gd name="connsiteY3" fmla="*/ 3390898 h 6858000"/>
              <a:gd name="connsiteX4" fmla="*/ 4290702 w 4308475"/>
              <a:gd name="connsiteY4" fmla="*/ 3724279 h 6858000"/>
              <a:gd name="connsiteX5" fmla="*/ 1146183 w 4308475"/>
              <a:gd name="connsiteY5" fmla="*/ 6848898 h 6858000"/>
              <a:gd name="connsiteX6" fmla="*/ 953984 w 4308475"/>
              <a:gd name="connsiteY6" fmla="*/ 6857998 h 6858000"/>
              <a:gd name="connsiteX7" fmla="*/ 4308475 w 4308475"/>
              <a:gd name="connsiteY7" fmla="*/ 6857998 h 6858000"/>
              <a:gd name="connsiteX8" fmla="*/ 4308475 w 4308475"/>
              <a:gd name="connsiteY8" fmla="*/ 6858000 h 6858000"/>
              <a:gd name="connsiteX9" fmla="*/ 0 w 4308475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08475" h="6858000">
                <a:moveTo>
                  <a:pt x="0" y="0"/>
                </a:moveTo>
                <a:lnTo>
                  <a:pt x="4308475" y="0"/>
                </a:lnTo>
                <a:lnTo>
                  <a:pt x="4308475" y="3390898"/>
                </a:lnTo>
                <a:lnTo>
                  <a:pt x="4307536" y="3390898"/>
                </a:lnTo>
                <a:lnTo>
                  <a:pt x="4290702" y="3724279"/>
                </a:lnTo>
                <a:cubicBezTo>
                  <a:pt x="4122756" y="5378008"/>
                  <a:pt x="2802922" y="6691208"/>
                  <a:pt x="1146183" y="6848898"/>
                </a:cubicBezTo>
                <a:lnTo>
                  <a:pt x="953984" y="6857998"/>
                </a:lnTo>
                <a:lnTo>
                  <a:pt x="4308475" y="6857998"/>
                </a:lnTo>
                <a:lnTo>
                  <a:pt x="43084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E5C55B8-DD4C-A859-38F5-CC8FE0920B8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676306" y="3846391"/>
            <a:ext cx="5032725" cy="213671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2"/>
                </a:solidFill>
              </a:defRPr>
            </a:lvl1pPr>
            <a:lvl2pPr marL="457200" indent="0">
              <a:buNone/>
              <a:defRPr sz="1600">
                <a:solidFill>
                  <a:schemeClr val="bg2"/>
                </a:solidFill>
              </a:defRPr>
            </a:lvl2pPr>
            <a:lvl3pPr marL="914400" indent="0">
              <a:buNone/>
              <a:defRPr sz="1400">
                <a:solidFill>
                  <a:schemeClr val="bg2"/>
                </a:solidFill>
              </a:defRPr>
            </a:lvl3pPr>
            <a:lvl4pPr marL="1371600" indent="0">
              <a:buNone/>
              <a:defRPr sz="1200">
                <a:solidFill>
                  <a:schemeClr val="bg2"/>
                </a:solidFill>
              </a:defRPr>
            </a:lvl4pPr>
            <a:lvl5pPr marL="1828800" indent="0">
              <a:buNone/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6DC123BA-30A1-50DE-FC24-33C67A8FA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4308762" y="3390898"/>
            <a:ext cx="3354778" cy="3467100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81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610C35C-5361-BD30-EB79-01BD7215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948A7171-32A3-1CAC-DDFD-7C44DDAF0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47">
            <a:extLst>
              <a:ext uri="{FF2B5EF4-FFF2-40B4-BE49-F238E27FC236}">
                <a16:creationId xmlns:a16="http://schemas.microsoft.com/office/drawing/2014/main" id="{06FD5EAC-FAC4-CDB4-6AB8-809E940F0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4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A13352-25BC-FD28-A34C-DD204D5BF1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1748" y="246183"/>
            <a:ext cx="9525000" cy="191952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34108AC-4ED2-99E6-0212-0AC0802C553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1600" y="2274033"/>
            <a:ext cx="9525000" cy="3317875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93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6B6590-E6B3-B91C-752E-88256804F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26">
            <a:extLst>
              <a:ext uri="{FF2B5EF4-FFF2-40B4-BE49-F238E27FC236}">
                <a16:creationId xmlns:a16="http://schemas.microsoft.com/office/drawing/2014/main" id="{3A11B3D3-2DE9-50B1-D34F-653D46693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1493" y="3657680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5EEBEB28-1DE8-01FC-1208-CE71F445D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36BB78A-11DB-CCF3-7F2E-C0243B409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5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0220F55-A7D0-A330-0E21-94E0D5ECA8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50734" y="835269"/>
            <a:ext cx="8690533" cy="2821183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0B5AC1-38AD-9D8D-25F1-F8E10DE48AD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745739" y="3858233"/>
            <a:ext cx="8700522" cy="195348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1600">
                <a:solidFill>
                  <a:schemeClr val="bg2"/>
                </a:solidFill>
              </a:defRPr>
            </a:lvl2pPr>
            <a:lvl3pPr marL="914400" indent="0" algn="ctr">
              <a:buNone/>
              <a:defRPr sz="1400">
                <a:solidFill>
                  <a:schemeClr val="bg2"/>
                </a:solidFill>
              </a:defRPr>
            </a:lvl3pPr>
            <a:lvl4pPr marL="1371600" indent="0" algn="ctr">
              <a:buNone/>
              <a:defRPr sz="1200">
                <a:solidFill>
                  <a:schemeClr val="bg2"/>
                </a:solidFill>
              </a:defRPr>
            </a:lvl4pPr>
            <a:lvl5pPr marL="1828800" indent="0" algn="ctr">
              <a:buNone/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19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FFEEC7-A0A7-27CB-3F2D-796281DCD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2DCCFF86-2471-421E-E5FF-E38943252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21">
            <a:extLst>
              <a:ext uri="{FF2B5EF4-FFF2-40B4-BE49-F238E27FC236}">
                <a16:creationId xmlns:a16="http://schemas.microsoft.com/office/drawing/2014/main" id="{8300B484-623C-071D-E849-138F76141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5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99A6249F-0E28-0ABF-FE63-7ECC0E1062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805" y="344399"/>
            <a:ext cx="9599008" cy="172954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CC29225-33B5-6D19-F0BA-DE3F864F640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0867" y="2274034"/>
            <a:ext cx="4643438" cy="329863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FB67020D-DF60-17C1-8DEC-EDECF653540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18375" y="2274034"/>
            <a:ext cx="4643438" cy="329863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5812651-A64E-FA0C-7D84-B20BA7C67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0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">
            <a:extLst>
              <a:ext uri="{FF2B5EF4-FFF2-40B4-BE49-F238E27FC236}">
                <a16:creationId xmlns:a16="http://schemas.microsoft.com/office/drawing/2014/main" id="{F8F589DA-127F-E2E7-6ADA-1D3C04799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5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00FBF0-749D-0FF0-74B6-3565174CA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0DDA3FAB-74FF-4772-2BA4-B242E12AB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BE95B3E-84B8-3910-65C9-87914802B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369277"/>
            <a:ext cx="9590215" cy="170851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90BA2746-C141-C524-CDDE-DD672A80A2C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0867" y="2274033"/>
            <a:ext cx="3347782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53421E6F-1A11-40B7-DB53-FC96CE9D787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925269" y="2274033"/>
            <a:ext cx="603654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78CC75E-2849-6C28-42BF-61EBFD22C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9839C-7D7A-49F1-8BFE-85C6C7D7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590668"/>
            <a:ext cx="9914859" cy="13290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748DC-EBB9-44C6-8566-38F87FF7F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19673"/>
            <a:ext cx="9914860" cy="41233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2198-F50F-4C8A-9BD9-4CC3950F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23285" y="6434524"/>
            <a:ext cx="2067867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2F5AB-D8C6-4AE1-8FAE-CD0499CB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3736" y="6437376"/>
            <a:ext cx="3775914" cy="36512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C58D8-B582-4DB3-A94D-056240199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152" y="6434524"/>
            <a:ext cx="69326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93947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8">
            <a:extLst>
              <a:ext uri="{FF2B5EF4-FFF2-40B4-BE49-F238E27FC236}">
                <a16:creationId xmlns:a16="http://schemas.microsoft.com/office/drawing/2014/main" id="{D8A19A74-FE0D-4975-5657-5362CEB4D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6117263" y="5090690"/>
            <a:ext cx="1807536" cy="1777059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E8CCA9-A930-4217-FC4B-419AD08ED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6913" y="2996911"/>
            <a:ext cx="6867747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A5202170-963D-8D6D-EF61-11B291827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A71B5EB-558B-B072-1FF1-CDA55B10CC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1757" y="328860"/>
            <a:ext cx="6136643" cy="177706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B84F4814-519C-86D2-1886-90E0A98968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71204" y="2282999"/>
            <a:ext cx="6136643" cy="368550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5A36A3E-F1BF-A2FC-E9BF-616718E65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4800" y="0"/>
            <a:ext cx="4267200" cy="6858000"/>
          </a:xfrm>
          <a:solidFill>
            <a:schemeClr val="accent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769D9C9-E3F7-6719-75F2-AA70DF83E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40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37D82C4C-B372-8DAD-C78B-5A70799927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E543C86-04BB-A7E0-26E4-1A793E98CB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2052" y="345441"/>
            <a:ext cx="10202248" cy="176691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0">
            <a:extLst>
              <a:ext uri="{FF2B5EF4-FFF2-40B4-BE49-F238E27FC236}">
                <a16:creationId xmlns:a16="http://schemas.microsoft.com/office/drawing/2014/main" id="{D1D15020-88F7-93D5-282B-0C23CB75788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71205" y="2282826"/>
            <a:ext cx="3180475" cy="365125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675AC522-525C-4C6F-8F28-3B2FC909B3FF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4940300" y="2282825"/>
            <a:ext cx="5880100" cy="36512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0D9D4E-52D5-4BAF-8096-D301073D3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15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">
            <a:extLst>
              <a:ext uri="{FF2B5EF4-FFF2-40B4-BE49-F238E27FC236}">
                <a16:creationId xmlns:a16="http://schemas.microsoft.com/office/drawing/2014/main" id="{F8F589DA-127F-E2E7-6ADA-1D3C04799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5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00FBF0-749D-0FF0-74B6-3565174CA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0DDA3FAB-74FF-4772-2BA4-B242E12AB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BE95B3E-84B8-3910-65C9-87914802B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369277"/>
            <a:ext cx="9590215" cy="170851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53421E6F-1A11-40B7-DB53-FC96CE9D787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69269" y="2284193"/>
            <a:ext cx="603654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90BA2746-C141-C524-CDDE-DD672A80A2C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708899" y="2284193"/>
            <a:ext cx="325291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78CC75E-2849-6C28-42BF-61EBFD22C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71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BE9B1BD7-8F62-244D-062B-D0A716D1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4BAE39C-758E-B299-0906-86DA058B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975" y="345440"/>
            <a:ext cx="9448803" cy="174354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ED21C7D0-0E84-DFA8-FC77-93D7B17FA7EF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65250" y="2295525"/>
            <a:ext cx="9448800" cy="36528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4F72DC-A10E-0921-2E94-08CAC9D50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5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losing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181407F-D7F6-56CB-135C-01868BC191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7" y="1088211"/>
            <a:ext cx="4602483" cy="4896019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17585-E867-BB06-B195-272DA0FD4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8"/>
            <a:ext cx="12192000" cy="8739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2D9EBD-88FB-A2C3-7EC2-46DD7B532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0939" y="2990938"/>
            <a:ext cx="6855801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CB417425-9078-B6E8-97F7-BAA1536BA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D7F56B38-71B8-A745-8D9C-BBEA278F3F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9905999" y="4572027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5E5C644-63C0-D8A4-7EF1-1681AFB1F4D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324599" y="1088210"/>
            <a:ext cx="4373564" cy="4894894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1pPr>
            <a:lvl2pPr marL="457200" indent="0"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2pPr>
            <a:lvl3pPr marL="914400" indent="0">
              <a:spcBef>
                <a:spcPts val="0"/>
              </a:spcBef>
              <a:spcAft>
                <a:spcPts val="600"/>
              </a:spcAft>
              <a:buNone/>
              <a:defRPr sz="1400" b="1">
                <a:solidFill>
                  <a:schemeClr val="bg2"/>
                </a:solidFill>
              </a:defRPr>
            </a:lvl3pPr>
            <a:lvl4pPr marL="1371600" indent="0">
              <a:spcBef>
                <a:spcPts val="0"/>
              </a:spcBef>
              <a:spcAft>
                <a:spcPts val="600"/>
              </a:spcAft>
              <a:buNone/>
              <a:defRPr sz="1200" b="1">
                <a:solidFill>
                  <a:schemeClr val="bg2"/>
                </a:solidFill>
              </a:defRPr>
            </a:lvl4pPr>
            <a:lvl5pPr marL="1828800" indent="0">
              <a:spcBef>
                <a:spcPts val="0"/>
              </a:spcBef>
              <a:spcAft>
                <a:spcPts val="600"/>
              </a:spcAft>
              <a:buNone/>
              <a:defRPr sz="1200" b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8A94B-011C-4B13-8C12-E91BF7A40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320800"/>
            <a:ext cx="9144000" cy="3095813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6D5F3-887C-4A8F-842A-0294A9FB0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3999" y="4589463"/>
            <a:ext cx="91440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4588B-131A-42F3-B76C-62BD65E4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1AB28-20BD-4CD8-9840-985C3EDBA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C85C-3801-46F0-A100-616F5F2F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1870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CB06-0454-4BF1-8011-F8B1A9595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20A70-D33B-4461-B74C-3F59ADB16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8813" y="2163725"/>
            <a:ext cx="4610986" cy="4013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1BDF9-836E-431C-8EFA-417A9BEE9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7260" y="2163725"/>
            <a:ext cx="4853763" cy="4013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D9F59-B591-4E2F-899E-3CA78CE8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CFD12-B3EC-432C-B264-8AB571CAA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3CBBA-71B3-4857-80E7-525E89FD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05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1886-4F39-4E3E-948D-DBC73F26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C7B2A-B6BE-46FD-9278-A5246BF7E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E85295-E4B5-4D75-954F-B07A2F4CA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5623"/>
            <a:ext cx="5157787" cy="355403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7ABF0-C78D-4589-8FA5-0D6238B4B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6A4064-2E0A-4FC3-837B-14EC0EF3A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5623"/>
            <a:ext cx="5183188" cy="35540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E3C169-8D29-4CC4-9581-748178F3C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4EC709-AAD9-475C-AC6A-943A8E872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C0E3E-587D-46EB-AAF5-011C137B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1097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3E062-B7F5-4D30-B416-1BBB4A7D0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DFF7A-EBD3-4FEB-8451-5D735506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F54A2D-2C4B-4E1D-AC16-E3B1F1DDB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1F373-DB96-4AEA-8E3E-7EDEA213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7710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485D4-41D3-4182-8DFE-2E0713EC0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753C5C-8415-4BF0-810D-A4C22F695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5EBFEA-4321-48C4-9CA1-43517540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2744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9F8C-8071-4BE5-AD6F-C98F481D1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135B3-14BA-4A88-B6B3-88B77B1C6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3A4D-5B69-44B4-B17F-770E83F00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1C41D-2A59-4512-8034-6DB70578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85C494-778C-4EE6-9402-242E1CDD9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677B9-C338-4033-9AFE-B8B81C5D8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924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B77DE-4C2E-476F-A419-57470FB66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FD1A0-93AE-469A-ADDF-2453B64CAA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9C9C-EF97-4910-9419-6D7202609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87172-A64E-4C38-82ED-2A7050B0F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C3E24-28E2-4512-BEA0-DAEC5E846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04F0D-DA84-434D-B136-BEE9FD80A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526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A08E557-10DB-421A-876E-1AE58F8E07C4}"/>
              </a:ext>
            </a:extLst>
          </p:cNvPr>
          <p:cNvSpPr/>
          <p:nvPr/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BCA0-8609-4F35-8CA7-7AD35FDAC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5613" y="6434560"/>
            <a:ext cx="34280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spc="50" baseline="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DA9639-38D2-4CD4-A861-F6B4C6CB9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75" y="590372"/>
            <a:ext cx="10202248" cy="132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F00B1-16C1-47B3-A7A0-B71468312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825" y="1916262"/>
            <a:ext cx="10192198" cy="4133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F9501-5B6B-4DAF-B59D-3C129ED805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17000" y="6433202"/>
            <a:ext cx="2374150" cy="367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spc="50" baseline="0">
                <a:solidFill>
                  <a:srgbClr val="FFFFFF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85DBD-B7AE-41D8-8CF1-B21CD58E1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0" y="6433203"/>
            <a:ext cx="693263" cy="3678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3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5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736">
          <p15:clr>
            <a:srgbClr val="F26B43"/>
          </p15:clr>
        </p15:guide>
        <p15:guide id="4" orient="horz" pos="3312">
          <p15:clr>
            <a:srgbClr val="F26B43"/>
          </p15:clr>
        </p15:guide>
        <p15:guide id="5" orient="horz" pos="432">
          <p15:clr>
            <a:srgbClr val="F26B43"/>
          </p15:clr>
        </p15:guide>
        <p15:guide id="7" pos="4416">
          <p15:clr>
            <a:srgbClr val="F26B43"/>
          </p15:clr>
        </p15:guide>
        <p15:guide id="8" pos="5568">
          <p15:clr>
            <a:srgbClr val="F26B43"/>
          </p15:clr>
        </p15:guide>
        <p15:guide id="9" pos="7296">
          <p15:clr>
            <a:srgbClr val="F26B43"/>
          </p15:clr>
        </p15:guide>
        <p15:guide id="10" pos="2688">
          <p15:clr>
            <a:srgbClr val="F26B43"/>
          </p15:clr>
        </p15:guide>
        <p15:guide id="11" pos="1536">
          <p15:clr>
            <a:srgbClr val="F26B43"/>
          </p15:clr>
        </p15:guide>
        <p15:guide id="12" pos="384">
          <p15:clr>
            <a:srgbClr val="F26B43"/>
          </p15:clr>
        </p15:guide>
        <p15:guide id="13" pos="2112">
          <p15:clr>
            <a:srgbClr val="F26B43"/>
          </p15:clr>
        </p15:guide>
        <p15:guide id="14" pos="4992">
          <p15:clr>
            <a:srgbClr val="F26B43"/>
          </p15:clr>
        </p15:guide>
        <p15:guide id="15" pos="6720">
          <p15:clr>
            <a:srgbClr val="F26B43"/>
          </p15:clr>
        </p15:guide>
        <p15:guide id="16" pos="960">
          <p15:clr>
            <a:srgbClr val="F26B43"/>
          </p15:clr>
        </p15:guide>
        <p15:guide id="17" pos="3264">
          <p15:clr>
            <a:srgbClr val="F26B43"/>
          </p15:clr>
        </p15:guide>
        <p15:guide id="18" orient="horz" pos="1008">
          <p15:clr>
            <a:srgbClr val="F26B43"/>
          </p15:clr>
        </p15:guide>
        <p15:guide id="19" orient="horz" pos="3888">
          <p15:clr>
            <a:srgbClr val="F26B43"/>
          </p15:clr>
        </p15:guide>
        <p15:guide id="20" pos="6144">
          <p15:clr>
            <a:srgbClr val="F26B43"/>
          </p15:clr>
        </p15:guide>
        <p15:guide id="21" orient="horz" pos="1584">
          <p15:clr>
            <a:srgbClr val="F26B43"/>
          </p15:clr>
        </p15:guide>
        <p15:guide id="22" pos="576">
          <p15:clr>
            <a:srgbClr val="F26B43"/>
          </p15:clr>
        </p15:guide>
        <p15:guide id="23" pos="7104">
          <p15:clr>
            <a:srgbClr val="F26B43"/>
          </p15:clr>
        </p15:guide>
        <p15:guide id="24" pos="768">
          <p15:clr>
            <a:srgbClr val="F26B43"/>
          </p15:clr>
        </p15:guide>
        <p15:guide id="25" pos="6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ww.consumerfinance.gov/ask-cfpb/what-is-an-escrow-or-impound-account-en-14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D9AD-F97D-8DCF-97C2-FEE69475C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9882FA-049D-25F3-3F24-590E9D0F1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48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D9321D-79AC-AC52-77EE-48647BFA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550" y="123708"/>
            <a:ext cx="9590215" cy="1708514"/>
          </a:xfrm>
        </p:spPr>
        <p:txBody>
          <a:bodyPr/>
          <a:lstStyle/>
          <a:p>
            <a:r>
              <a:rPr lang="en-US" dirty="0"/>
              <a:t>Escrows</a:t>
            </a:r>
            <a:br>
              <a:rPr lang="en-US" dirty="0"/>
            </a:br>
            <a:r>
              <a:rPr lang="en-US" dirty="0"/>
              <a:t>New Construction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EE69C-73C8-9D1D-8226-203542625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38A337-EF98-7C5A-75F6-F728288D4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292" y="4680576"/>
            <a:ext cx="6678168" cy="20537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002A92-F804-171D-4A10-7E05C5360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981" y="367684"/>
            <a:ext cx="5448878" cy="37196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B42EDF9-D29E-C9E6-38EB-1B3B775A7356}"/>
              </a:ext>
            </a:extLst>
          </p:cNvPr>
          <p:cNvSpPr txBox="1"/>
          <p:nvPr/>
        </p:nvSpPr>
        <p:spPr>
          <a:xfrm>
            <a:off x="1115568" y="1636776"/>
            <a:ext cx="3767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the file gets to closing, the closer will adjust your collection date back to December, but we can ask them to collect off the unimproved tax value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9DF137-A1D0-FFA7-2366-5C90F28C65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138" y="3114104"/>
            <a:ext cx="5369597" cy="161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68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6390D-BFD6-DF07-2067-06D2785D58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6685" y="1364414"/>
            <a:ext cx="8700522" cy="3463618"/>
          </a:xfrm>
        </p:spPr>
        <p:txBody>
          <a:bodyPr>
            <a:normAutofit/>
          </a:bodyPr>
          <a:lstStyle/>
          <a:p>
            <a:pPr algn="l"/>
            <a:r>
              <a:rPr lang="en-US" noProof="1"/>
              <a:t>Resale</a:t>
            </a:r>
          </a:p>
          <a:p>
            <a:pPr algn="l"/>
            <a:r>
              <a:rPr lang="en-US" noProof="1"/>
              <a:t>- Collecting $1582.62 for escrow, minus $1006.75 prorations = $575.87 net</a:t>
            </a:r>
          </a:p>
          <a:p>
            <a:pPr marL="285750" indent="-285750" algn="l">
              <a:buFontTx/>
              <a:buChar char="-"/>
            </a:pPr>
            <a:endParaRPr lang="en-US" noProof="1"/>
          </a:p>
          <a:p>
            <a:pPr algn="l"/>
            <a:r>
              <a:rPr lang="en-US" noProof="1"/>
              <a:t>New</a:t>
            </a:r>
          </a:p>
          <a:p>
            <a:pPr algn="l"/>
            <a:r>
              <a:rPr lang="en-US" noProof="1"/>
              <a:t>- At Disclosures (3 &amp; 3) collecting $1326.33</a:t>
            </a:r>
          </a:p>
          <a:p>
            <a:pPr algn="l"/>
            <a:r>
              <a:rPr lang="en-US" noProof="1"/>
              <a:t>- At closing collecting $423.27 for escrow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DE2532-F4A7-30E2-0525-1FF82D28A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A9C2E33-D049-CBFC-44DF-C6C883AF7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916" y="514573"/>
            <a:ext cx="2479521" cy="531713"/>
          </a:xfrm>
        </p:spPr>
        <p:txBody>
          <a:bodyPr>
            <a:normAutofit fontScale="90000"/>
          </a:bodyPr>
          <a:lstStyle/>
          <a:p>
            <a:r>
              <a:rPr lang="en-US" dirty="0"/>
              <a:t>Recap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0D9EA-35B3-CC86-2955-2DC8C12D8D30}"/>
              </a:ext>
            </a:extLst>
          </p:cNvPr>
          <p:cNvSpPr txBox="1"/>
          <p:nvPr/>
        </p:nvSpPr>
        <p:spPr>
          <a:xfrm>
            <a:off x="6903720" y="5148072"/>
            <a:ext cx="420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Now on to VA…..</a:t>
            </a:r>
          </a:p>
        </p:txBody>
      </p:sp>
    </p:spTree>
    <p:extLst>
      <p:ext uri="{BB962C8B-B14F-4D97-AF65-F5344CB8AC3E}">
        <p14:creationId xmlns:p14="http://schemas.microsoft.com/office/powerpoint/2010/main" val="2470345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EC8120-03A6-79A1-60C1-65C1DD28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 - MPR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AD04E-B0C3-A19B-5DDC-ECB871A8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C0BF6DFC-E9DC-39AE-15D2-8AC4D17CA22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780034" y="1920621"/>
            <a:ext cx="2904998" cy="758571"/>
          </a:xfrm>
        </p:spPr>
        <p:txBody>
          <a:bodyPr/>
          <a:lstStyle/>
          <a:p>
            <a:r>
              <a:rPr lang="en-US" dirty="0"/>
              <a:t>What chapter is it?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5E38E-F6E1-DBF2-8496-76AB81997AC8}"/>
              </a:ext>
            </a:extLst>
          </p:cNvPr>
          <p:cNvSpPr txBox="1"/>
          <p:nvPr/>
        </p:nvSpPr>
        <p:spPr>
          <a:xfrm>
            <a:off x="3877056" y="1929384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0C46FE-28B6-0E0C-DF37-361CD3FCB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82" y="2659328"/>
            <a:ext cx="5315966" cy="3761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9B01DC-88C5-EB2B-A688-56943A98DDEA}"/>
              </a:ext>
            </a:extLst>
          </p:cNvPr>
          <p:cNvSpPr txBox="1"/>
          <p:nvPr/>
        </p:nvSpPr>
        <p:spPr>
          <a:xfrm>
            <a:off x="6565392" y="2496312"/>
            <a:ext cx="363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gist – health and safety!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4E0297-2B62-00F9-1CEB-1CE919B28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419" y="4559285"/>
            <a:ext cx="6000581" cy="136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80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EC8120-03A6-79A1-60C1-65C1DD28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 - MPR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AD04E-B0C3-A19B-5DDC-ECB871A8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C46D6CA9-C36A-330C-F422-A11511F2794A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77222" y="1286954"/>
            <a:ext cx="2859278" cy="450406"/>
          </a:xfrm>
        </p:spPr>
        <p:txBody>
          <a:bodyPr>
            <a:normAutofit fontScale="92500"/>
          </a:bodyPr>
          <a:lstStyle/>
          <a:p>
            <a:r>
              <a:rPr lang="en-US" dirty="0"/>
              <a:t>Basic things to remember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023C4-9FE7-E351-3862-959158016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90" y="2412806"/>
            <a:ext cx="6620799" cy="9335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1686B9-90F6-9B84-518F-8B0193F0069D}"/>
              </a:ext>
            </a:extLst>
          </p:cNvPr>
          <p:cNvSpPr txBox="1"/>
          <p:nvPr/>
        </p:nvSpPr>
        <p:spPr>
          <a:xfrm>
            <a:off x="511791" y="1993392"/>
            <a:ext cx="363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a heating source!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F3B9C1-F9C1-8F61-AE31-93FFD8338684}"/>
              </a:ext>
            </a:extLst>
          </p:cNvPr>
          <p:cNvSpPr txBox="1"/>
          <p:nvPr/>
        </p:nvSpPr>
        <p:spPr>
          <a:xfrm>
            <a:off x="511790" y="3602736"/>
            <a:ext cx="372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leased equipment has a value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559FD7-A2AD-EC49-0792-821B8B359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94" y="3972068"/>
            <a:ext cx="6735115" cy="8478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9F67E6-7329-AEB8-511C-C34074A19E44}"/>
              </a:ext>
            </a:extLst>
          </p:cNvPr>
          <p:cNvSpPr txBox="1"/>
          <p:nvPr/>
        </p:nvSpPr>
        <p:spPr>
          <a:xfrm>
            <a:off x="511790" y="5056632"/>
            <a:ext cx="5486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Pest inspection doesn’t need to include detached structures with no value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DFC27F0-D5B2-FB10-5045-CAA34E60D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21" y="5702963"/>
            <a:ext cx="6544588" cy="93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13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EC8120-03A6-79A1-60C1-65C1DD28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 - MPR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AD04E-B0C3-A19B-5DDC-ECB871A8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C46D6CA9-C36A-330C-F422-A11511F2794A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77222" y="1286954"/>
            <a:ext cx="2859278" cy="450406"/>
          </a:xfrm>
        </p:spPr>
        <p:txBody>
          <a:bodyPr>
            <a:normAutofit fontScale="92500"/>
          </a:bodyPr>
          <a:lstStyle/>
          <a:p>
            <a:r>
              <a:rPr lang="en-US" dirty="0"/>
              <a:t>Basic things to remember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4EE784-80A6-827D-8C44-919C478AE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50" y="2326884"/>
            <a:ext cx="6449325" cy="1286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467862-019A-B9EB-2CBD-E4AB605D5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50" y="3909104"/>
            <a:ext cx="4915586" cy="16385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800EF5-FF38-918C-737E-E6C02C1D3548}"/>
              </a:ext>
            </a:extLst>
          </p:cNvPr>
          <p:cNvSpPr txBox="1"/>
          <p:nvPr/>
        </p:nvSpPr>
        <p:spPr>
          <a:xfrm>
            <a:off x="466344" y="1957552"/>
            <a:ext cx="377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it a tiny home or a shed</a:t>
            </a:r>
          </a:p>
        </p:txBody>
      </p:sp>
    </p:spTree>
    <p:extLst>
      <p:ext uri="{BB962C8B-B14F-4D97-AF65-F5344CB8AC3E}">
        <p14:creationId xmlns:p14="http://schemas.microsoft.com/office/powerpoint/2010/main" val="4267725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EC8120-03A6-79A1-60C1-65C1DD28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 - MPR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AD04E-B0C3-A19B-5DDC-ECB871A8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C46D6CA9-C36A-330C-F422-A11511F2794A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77222" y="1286954"/>
            <a:ext cx="2859278" cy="450406"/>
          </a:xfrm>
        </p:spPr>
        <p:txBody>
          <a:bodyPr>
            <a:normAutofit fontScale="92500"/>
          </a:bodyPr>
          <a:lstStyle/>
          <a:p>
            <a:r>
              <a:rPr lang="en-US" dirty="0"/>
              <a:t>Basic things to remember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280CE8-2D00-D8C9-83B3-35757C511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79" y="2447788"/>
            <a:ext cx="6287377" cy="19624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60F60-1477-706A-C0D6-A10231E5202A}"/>
              </a:ext>
            </a:extLst>
          </p:cNvPr>
          <p:cNvSpPr txBox="1"/>
          <p:nvPr/>
        </p:nvSpPr>
        <p:spPr>
          <a:xfrm>
            <a:off x="676656" y="1920240"/>
            <a:ext cx="346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burglar bars</a:t>
            </a:r>
          </a:p>
        </p:txBody>
      </p:sp>
    </p:spTree>
    <p:extLst>
      <p:ext uri="{BB962C8B-B14F-4D97-AF65-F5344CB8AC3E}">
        <p14:creationId xmlns:p14="http://schemas.microsoft.com/office/powerpoint/2010/main" val="1560892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C71D8FC-E122-CABE-6FCE-615B2C341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81F7719-973C-41CB-9EA9-DC7CEC76A07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806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3AAEC5E-1903-897F-3899-D104894E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Escrow Account Basics</a:t>
            </a:r>
          </a:p>
        </p:txBody>
      </p:sp>
      <p:pic>
        <p:nvPicPr>
          <p:cNvPr id="18" name="Picture Placeholder 17" descr="A mountain with snow and stars in the sky">
            <a:extLst>
              <a:ext uri="{FF2B5EF4-FFF2-40B4-BE49-F238E27FC236}">
                <a16:creationId xmlns:a16="http://schemas.microsoft.com/office/drawing/2014/main" id="{191982FA-A9CA-9ACC-09E4-77FD999BDBF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03" b="103"/>
          <a:stretch/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270016-E0B6-DAC7-B6DA-CC7F3A15D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8AA294-AA84-4659-7E1F-71EF018B785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106028" y="1586246"/>
            <a:ext cx="6136643" cy="4485370"/>
          </a:xfrm>
        </p:spPr>
        <p:txBody>
          <a:bodyPr>
            <a:normAutofit lnSpcReduction="10000"/>
          </a:bodyPr>
          <a:lstStyle/>
          <a:p>
            <a:r>
              <a:rPr lang="en-US" b="1" i="0" dirty="0">
                <a:solidFill>
                  <a:srgbClr val="0C4046"/>
                </a:solidFill>
                <a:effectLst/>
                <a:latin typeface="source-serif-pro"/>
              </a:rPr>
              <a:t>First, what’s an </a:t>
            </a:r>
            <a:r>
              <a:rPr lang="en-US" b="1" i="0" u="sng" dirty="0">
                <a:solidFill>
                  <a:srgbClr val="0C4046"/>
                </a:solidFill>
                <a:effectLst/>
                <a:latin typeface="source-serif-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escrow account</a:t>
            </a:r>
            <a:r>
              <a:rPr lang="en-US" b="1" i="0" dirty="0">
                <a:solidFill>
                  <a:srgbClr val="0C4046"/>
                </a:solidFill>
                <a:effectLst/>
                <a:latin typeface="source-serif-pro"/>
              </a:rPr>
              <a:t>.</a:t>
            </a:r>
            <a:br>
              <a:rPr lang="en-US" dirty="0">
                <a:solidFill>
                  <a:srgbClr val="0C4046"/>
                </a:solidFill>
              </a:rPr>
            </a:br>
            <a:r>
              <a:rPr lang="en-US" b="0" i="0" dirty="0">
                <a:solidFill>
                  <a:srgbClr val="0C4046"/>
                </a:solidFill>
                <a:effectLst/>
                <a:latin typeface="source-serif-pro"/>
              </a:rPr>
              <a:t>An escrow account is a single purpose account. It’s money that is collected to be spent for a one purpose. This is the </a:t>
            </a:r>
            <a:r>
              <a:rPr lang="en-US" b="0" i="0" u="sng" dirty="0">
                <a:solidFill>
                  <a:srgbClr val="0C4046"/>
                </a:solidFill>
                <a:effectLst/>
                <a:latin typeface="source-serif-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escrow account</a:t>
            </a:r>
            <a:r>
              <a:rPr lang="en-US" b="0" i="0" dirty="0">
                <a:solidFill>
                  <a:srgbClr val="0C4046"/>
                </a:solidFill>
                <a:effectLst/>
                <a:latin typeface="source-serif-pro"/>
              </a:rPr>
              <a:t> set up solely to pay your home’s taxes and insurance on time.</a:t>
            </a:r>
            <a:br>
              <a:rPr lang="en-US" dirty="0">
                <a:solidFill>
                  <a:srgbClr val="0C4046"/>
                </a:solidFill>
              </a:rPr>
            </a:br>
            <a:r>
              <a:rPr lang="en-US" b="0" i="0" dirty="0">
                <a:solidFill>
                  <a:srgbClr val="0C4046"/>
                </a:solidFill>
                <a:effectLst/>
                <a:latin typeface="source-serif-pro"/>
              </a:rPr>
              <a:t>Lenders want you to escrow taxes and insurance. They want to protect their investment in your home. Usually they have a larger stake in the home than you do. One of the few things that can take priority over a mortgage in a default is a tax lien. Lenders don’t want anyone in line ahead of them when it comes time to be paid.</a:t>
            </a:r>
          </a:p>
          <a:p>
            <a:r>
              <a:rPr lang="en-US" b="0" i="0" dirty="0">
                <a:solidFill>
                  <a:srgbClr val="0C4046"/>
                </a:solidFill>
                <a:effectLst/>
                <a:latin typeface="source-serif-pro"/>
              </a:rPr>
              <a:t>You may notice there is sometimes there is a pricing hit if the borrower decides to waive escrows </a:t>
            </a:r>
            <a:br>
              <a:rPr lang="en-US" dirty="0">
                <a:solidFill>
                  <a:srgbClr val="0C4046"/>
                </a:solidFill>
              </a:rPr>
            </a:br>
            <a:endParaRPr lang="en-US" dirty="0">
              <a:solidFill>
                <a:srgbClr val="0C40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3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 descr="Green lights in the sky">
            <a:extLst>
              <a:ext uri="{FF2B5EF4-FFF2-40B4-BE49-F238E27FC236}">
                <a16:creationId xmlns:a16="http://schemas.microsoft.com/office/drawing/2014/main" id="{61357E36-869D-B6D4-3E6E-ED43A227E59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37" b="37"/>
          <a:stretch/>
        </p:blipFill>
        <p:spPr>
          <a:xfrm>
            <a:off x="0" y="-1"/>
            <a:ext cx="4308475" cy="6858000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BE44FC-E43E-3153-168E-0A84BD9E6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8C9F61-A05B-0E10-95EE-90D27898B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913" y="331652"/>
            <a:ext cx="6306430" cy="55729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417DF6-0DF9-B516-4CB7-D0CF01841538}"/>
              </a:ext>
            </a:extLst>
          </p:cNvPr>
          <p:cNvSpPr txBox="1"/>
          <p:nvPr/>
        </p:nvSpPr>
        <p:spPr>
          <a:xfrm>
            <a:off x="100584" y="91440"/>
            <a:ext cx="42078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This is in your borrower’s closing package to show them how the “piggy bank” works. All the payments are collected &amp; paid out by the servicer at the due dates we set up. </a:t>
            </a:r>
          </a:p>
          <a:p>
            <a:endParaRPr lang="en-US" b="1" dirty="0">
              <a:solidFill>
                <a:schemeClr val="bg2"/>
              </a:solidFill>
            </a:endParaRPr>
          </a:p>
          <a:p>
            <a:r>
              <a:rPr lang="en-US" b="1" dirty="0">
                <a:solidFill>
                  <a:schemeClr val="bg2"/>
                </a:solidFill>
              </a:rPr>
              <a:t>A 2 month cushion is needed for both taxes &amp; insurance.</a:t>
            </a:r>
          </a:p>
          <a:p>
            <a:endParaRPr lang="en-US" b="1" dirty="0">
              <a:solidFill>
                <a:schemeClr val="bg2"/>
              </a:solidFill>
            </a:endParaRPr>
          </a:p>
          <a:p>
            <a:r>
              <a:rPr lang="en-US" b="1" i="0" dirty="0">
                <a:solidFill>
                  <a:schemeClr val="bg2"/>
                </a:solidFill>
                <a:effectLst/>
              </a:rPr>
              <a:t>An escrow cushion (or reserve) is made up of funds that a servicer requires a homeowner to pay into an escrow account to cover unanticipated disbursements or disbursements made before the homeowner's payments are available in the account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1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BFA23-AB5B-BA88-E233-DE14DED5A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5DDDA9-53B7-3449-4BA7-D2EA4EB37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752" y="3429000"/>
            <a:ext cx="5439534" cy="21910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99B5D2-F783-E1CB-7E89-5ED34AE459E8}"/>
              </a:ext>
            </a:extLst>
          </p:cNvPr>
          <p:cNvSpPr txBox="1"/>
          <p:nvPr/>
        </p:nvSpPr>
        <p:spPr>
          <a:xfrm>
            <a:off x="1444752" y="420624"/>
            <a:ext cx="6062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Taxes are paid in arrears. That means we go the </a:t>
            </a:r>
            <a:r>
              <a:rPr lang="en-US" dirty="0" err="1"/>
              <a:t>wholeeee</a:t>
            </a:r>
            <a:r>
              <a:rPr lang="en-US" dirty="0"/>
              <a:t> year being freeloaders and then get the bill at the end of the year and “backpay” the taxes to the county.</a:t>
            </a:r>
          </a:p>
          <a:p>
            <a:endParaRPr lang="en-US" dirty="0"/>
          </a:p>
          <a:p>
            <a:r>
              <a:rPr lang="en-US" dirty="0"/>
              <a:t>Insurance is paid up front. That’s why we collect 1 year premium at closing, in addition to creating the escrow account so that the insurance can be paid again the next year. </a:t>
            </a:r>
          </a:p>
        </p:txBody>
      </p:sp>
    </p:spTree>
    <p:extLst>
      <p:ext uri="{BB962C8B-B14F-4D97-AF65-F5344CB8AC3E}">
        <p14:creationId xmlns:p14="http://schemas.microsoft.com/office/powerpoint/2010/main" val="3457628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504103-6319-C1BA-994F-97D3A9F1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07965"/>
            <a:ext cx="3710355" cy="807604"/>
          </a:xfrm>
        </p:spPr>
        <p:txBody>
          <a:bodyPr>
            <a:normAutofit fontScale="90000"/>
          </a:bodyPr>
          <a:lstStyle/>
          <a:p>
            <a:r>
              <a:rPr lang="en-US" dirty="0"/>
              <a:t>Escrow Set Up</a:t>
            </a:r>
            <a:br>
              <a:rPr lang="en-US" dirty="0"/>
            </a:br>
            <a:r>
              <a:rPr lang="en-US" dirty="0"/>
              <a:t>Resale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927D6-AFA7-348E-8C32-400C1E6F32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87451" y="1301003"/>
            <a:ext cx="5536135" cy="2685781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0C4046"/>
                </a:solidFill>
                <a:effectLst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C4046"/>
                </a:solidFill>
              </a:rPr>
              <a:t>Tax Due date is December of the current year (in Texas)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C4046"/>
                </a:solidFill>
              </a:rPr>
              <a:t>HOI Due date is 1 year out from close date (or effective date of the insurance)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1DBFA3-4929-EF34-6EC0-62D2B6817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A62C93-ACF3-DD2D-6EBC-FA3572DBC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586" y="505324"/>
            <a:ext cx="5677702" cy="480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017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B282789-4F8B-D647-09EB-50D8FF68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793" y="322444"/>
            <a:ext cx="5750171" cy="749023"/>
          </a:xfrm>
        </p:spPr>
        <p:txBody>
          <a:bodyPr/>
          <a:lstStyle/>
          <a:p>
            <a:r>
              <a:rPr lang="en-US" dirty="0"/>
              <a:t>The Math</a:t>
            </a:r>
          </a:p>
        </p:txBody>
      </p:sp>
      <p:pic>
        <p:nvPicPr>
          <p:cNvPr id="6" name="Picture Placeholder 4" descr="Green lights in the sky">
            <a:extLst>
              <a:ext uri="{FF2B5EF4-FFF2-40B4-BE49-F238E27FC236}">
                <a16:creationId xmlns:a16="http://schemas.microsoft.com/office/drawing/2014/main" id="{2EBC5878-1007-0F8E-3940-DE9D1D088B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8995" r="28995"/>
          <a:stretch/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ECD88-7563-0E2D-38D6-262477CFE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3ADA9B-F51B-1B1A-E836-07B42F72F7FD}"/>
              </a:ext>
            </a:extLst>
          </p:cNvPr>
          <p:cNvSpPr txBox="1"/>
          <p:nvPr/>
        </p:nvSpPr>
        <p:spPr>
          <a:xfrm>
            <a:off x="585349" y="1071467"/>
            <a:ext cx="43140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C4046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In this case, 6 months of taxes will be collected up front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Closing in March, first payment will be in May, so they will pay into their account May thru December (8 months) so we need to collect for the </a:t>
            </a:r>
            <a:r>
              <a:rPr lang="en-US">
                <a:solidFill>
                  <a:schemeClr val="bg2"/>
                </a:solidFill>
              </a:rPr>
              <a:t>remaining 4 </a:t>
            </a:r>
            <a:r>
              <a:rPr lang="en-US" dirty="0">
                <a:solidFill>
                  <a:schemeClr val="bg2"/>
                </a:solidFill>
              </a:rPr>
              <a:t>months of the year plus 2 month cushion = 6 months!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3 months of insurance will be collected up front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Closing in March, first payment will be in May, so they will pay into their account May thru March (11 months) so we need to collect for the remaining 1 month plus 2 month cushion = 3 months! 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8AE6B3-3C2D-07B8-C06F-D47EB6C88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066" y="322444"/>
            <a:ext cx="5677702" cy="480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75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465791-02C3-85CB-EC2D-AE1D097AD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84" y="392652"/>
            <a:ext cx="9599008" cy="1729547"/>
          </a:xfrm>
        </p:spPr>
        <p:txBody>
          <a:bodyPr/>
          <a:lstStyle/>
          <a:p>
            <a:r>
              <a:rPr lang="en-US" dirty="0"/>
              <a:t>Aggregate Adjustment Math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EF2AD9-EC94-1F3D-3B79-64938E47A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AD0892-3908-F5E9-C6CA-05DACD437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8" y="1976943"/>
            <a:ext cx="7609038" cy="28468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A6E1A9-35EB-8818-EC18-D0A1027F8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0981" y="1364619"/>
            <a:ext cx="4255421" cy="359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6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B8613F-2883-10AE-89EE-754728CF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 Prorations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97A5F-8A74-2493-9B0C-E5376396F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DFD688-8234-0F02-065B-42D03C0AAF06}"/>
              </a:ext>
            </a:extLst>
          </p:cNvPr>
          <p:cNvSpPr txBox="1"/>
          <p:nvPr/>
        </p:nvSpPr>
        <p:spPr>
          <a:xfrm>
            <a:off x="1143000" y="2039112"/>
            <a:ext cx="6473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Annual tax bill WITH sellers exemptions / 365 x days from 01/01 to close date. </a:t>
            </a:r>
          </a:p>
          <a:p>
            <a:endParaRPr lang="en-US" dirty="0"/>
          </a:p>
          <a:p>
            <a:r>
              <a:rPr lang="en-US" dirty="0"/>
              <a:t>$4,235.28 / 366 = $11.57 x 87 days = $1006.75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47740F-3096-76A9-F46D-80B11D361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782522"/>
            <a:ext cx="5572903" cy="220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24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945D54-A284-835B-B949-4F6D36F38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Escrow Set Up</a:t>
            </a:r>
            <a:br>
              <a:rPr lang="en-US" dirty="0"/>
            </a:br>
            <a:r>
              <a:rPr lang="en-US" dirty="0"/>
              <a:t>New Construction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E04509-99F0-B7A3-5C7A-C5A635046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781FE-3D29-5806-8C06-B20FB3939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536" y="369277"/>
            <a:ext cx="6095175" cy="519021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9DFFCF0-5716-8418-C664-6C8B50F5DC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70866" y="2274033"/>
            <a:ext cx="4024093" cy="3440967"/>
          </a:xfrm>
        </p:spPr>
        <p:txBody>
          <a:bodyPr/>
          <a:lstStyle/>
          <a:p>
            <a:r>
              <a:rPr lang="en-US" dirty="0"/>
              <a:t>When disclosing a new construction home, instead of collecting 6 months of taxes and getting little to no tax prorations to offset it, we can force the escrow to collect 3 months by entering 1 year out from the close date, the same as HOI. </a:t>
            </a:r>
          </a:p>
        </p:txBody>
      </p:sp>
    </p:spTree>
    <p:extLst>
      <p:ext uri="{BB962C8B-B14F-4D97-AF65-F5344CB8AC3E}">
        <p14:creationId xmlns:p14="http://schemas.microsoft.com/office/powerpoint/2010/main" val="4154249392"/>
      </p:ext>
    </p:extLst>
  </p:cSld>
  <p:clrMapOvr>
    <a:masterClrMapping/>
  </p:clrMapOvr>
</p:sld>
</file>

<file path=ppt/theme/theme1.xml><?xml version="1.0" encoding="utf-8"?>
<a:theme xmlns:a="http://schemas.openxmlformats.org/drawingml/2006/main" name="ModOverlayVTI">
  <a:themeElements>
    <a:clrScheme name="Custom 50">
      <a:dk1>
        <a:sysClr val="windowText" lastClr="000000"/>
      </a:dk1>
      <a:lt1>
        <a:srgbClr val="F4F2EC"/>
      </a:lt1>
      <a:dk2>
        <a:srgbClr val="09283F"/>
      </a:dk2>
      <a:lt2>
        <a:srgbClr val="FFFFFF"/>
      </a:lt2>
      <a:accent1>
        <a:srgbClr val="3C9A8F"/>
      </a:accent1>
      <a:accent2>
        <a:srgbClr val="18818C"/>
      </a:accent2>
      <a:accent3>
        <a:srgbClr val="800A2F"/>
      </a:accent3>
      <a:accent4>
        <a:srgbClr val="F6635C"/>
      </a:accent4>
      <a:accent5>
        <a:srgbClr val="F48E7C"/>
      </a:accent5>
      <a:accent6>
        <a:srgbClr val="DA9D16"/>
      </a:accent6>
      <a:hlink>
        <a:srgbClr val="ED621D"/>
      </a:hlink>
      <a:folHlink>
        <a:srgbClr val="A18A6D"/>
      </a:folHlink>
    </a:clrScheme>
    <a:fontScheme name="Elephant Arial Nova Light">
      <a:majorFont>
        <a:latin typeface="Elephant"/>
        <a:ea typeface=""/>
        <a:cs typeface=""/>
      </a:majorFont>
      <a:minorFont>
        <a:latin typeface="Arial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OverlayVTI" id="{85202D65-63D3-4793-A090-FA8DF18DC0BE}" vid="{91924FCD-E846-48AE-B233-F25A78D18B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a8170ee-3033-4e5c-be6d-2dcaddad7547" xsi:nil="true"/>
    <lcf76f155ced4ddcb4097134ff3c332f xmlns="40bae3c9-d26e-410c-8a31-8a24c243f1f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702179FF5F874483AE423F18995B62" ma:contentTypeVersion="13" ma:contentTypeDescription="Create a new document." ma:contentTypeScope="" ma:versionID="a1d116cbedf958d86defe5a5d4925a55">
  <xsd:schema xmlns:xsd="http://www.w3.org/2001/XMLSchema" xmlns:xs="http://www.w3.org/2001/XMLSchema" xmlns:p="http://schemas.microsoft.com/office/2006/metadata/properties" xmlns:ns2="40bae3c9-d26e-410c-8a31-8a24c243f1fe" xmlns:ns3="2a8170ee-3033-4e5c-be6d-2dcaddad7547" targetNamespace="http://schemas.microsoft.com/office/2006/metadata/properties" ma:root="true" ma:fieldsID="7bcc997b3e298b43c5ec052833ec2ac8" ns2:_="" ns3:_="">
    <xsd:import namespace="40bae3c9-d26e-410c-8a31-8a24c243f1fe"/>
    <xsd:import namespace="2a8170ee-3033-4e5c-be6d-2dcaddad75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bae3c9-d26e-410c-8a31-8a24c243f1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897249-e525-4ee2-b3fd-b39a923d79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8170ee-3033-4e5c-be6d-2dcaddad754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0340b1c-d3ab-4e06-80b5-96c2840a9c55}" ma:internalName="TaxCatchAll" ma:showField="CatchAllData" ma:web="2a8170ee-3033-4e5c-be6d-2dcaddad75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D7C3E5-1734-4636-9EC5-AEB06BF1FB20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4C5C2001-E626-4890-B405-22B5BD1CB0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19E419-D7E6-4483-A48D-3C3DCB6EFA1D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{6B473873-6907-4622-B312-BE747A007B77}tf89118109_win32</Template>
  <TotalTime>162</TotalTime>
  <Words>721</Words>
  <Application>Microsoft Office PowerPoint</Application>
  <PresentationFormat>Widescreen</PresentationFormat>
  <Paragraphs>86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Nova Light</vt:lpstr>
      <vt:lpstr>Calibri</vt:lpstr>
      <vt:lpstr>Elephant</vt:lpstr>
      <vt:lpstr>source-serif-pro</vt:lpstr>
      <vt:lpstr>ModOverlayVTI</vt:lpstr>
      <vt:lpstr>Production Tings</vt:lpstr>
      <vt:lpstr>Escrow Account Basics</vt:lpstr>
      <vt:lpstr>PowerPoint Presentation</vt:lpstr>
      <vt:lpstr>PowerPoint Presentation</vt:lpstr>
      <vt:lpstr>Escrow Set Up Resale</vt:lpstr>
      <vt:lpstr>The Math</vt:lpstr>
      <vt:lpstr>Aggregate Adjustment Math </vt:lpstr>
      <vt:lpstr>Tax Prorations</vt:lpstr>
      <vt:lpstr>Escrow Set Up New Construction</vt:lpstr>
      <vt:lpstr>Escrows New Construction</vt:lpstr>
      <vt:lpstr>Recap</vt:lpstr>
      <vt:lpstr>VA - MPR</vt:lpstr>
      <vt:lpstr>VA - MPR</vt:lpstr>
      <vt:lpstr>VA - MPR</vt:lpstr>
      <vt:lpstr>VA - MPR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Tings</dc:title>
  <dc:creator>Carly Pierce</dc:creator>
  <cp:lastModifiedBy>Carly Pierce</cp:lastModifiedBy>
  <cp:revision>1</cp:revision>
  <dcterms:created xsi:type="dcterms:W3CDTF">2024-04-03T14:12:33Z</dcterms:created>
  <dcterms:modified xsi:type="dcterms:W3CDTF">2024-04-03T19:49:08Z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0x0101009C702179FF5F874483AE423F18995B62</vt:lpwstr>
  </property>
</Properties>
</file>