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E2FDB6-ACB0-4027-9761-9277CB6558F3}" v="6" dt="2024-06-12T16:57:13.4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y Pierce" userId="9a630d8c-3bb6-42a0-b0e3-d85e2187d505" providerId="ADAL" clId="{E1E2FDB6-ACB0-4027-9761-9277CB6558F3}"/>
    <pc:docChg chg="custSel addSld modSld sldOrd">
      <pc:chgData name="Carly Pierce" userId="9a630d8c-3bb6-42a0-b0e3-d85e2187d505" providerId="ADAL" clId="{E1E2FDB6-ACB0-4027-9761-9277CB6558F3}" dt="2024-06-12T16:57:33.048" v="2369" actId="1076"/>
      <pc:docMkLst>
        <pc:docMk/>
      </pc:docMkLst>
      <pc:sldChg chg="modSp mod">
        <pc:chgData name="Carly Pierce" userId="9a630d8c-3bb6-42a0-b0e3-d85e2187d505" providerId="ADAL" clId="{E1E2FDB6-ACB0-4027-9761-9277CB6558F3}" dt="2024-06-11T21:38:56.722" v="1588" actId="20577"/>
        <pc:sldMkLst>
          <pc:docMk/>
          <pc:sldMk cId="793586981" sldId="256"/>
        </pc:sldMkLst>
        <pc:spChg chg="mod">
          <ac:chgData name="Carly Pierce" userId="9a630d8c-3bb6-42a0-b0e3-d85e2187d505" providerId="ADAL" clId="{E1E2FDB6-ACB0-4027-9761-9277CB6558F3}" dt="2024-06-11T21:38:56.722" v="1588" actId="20577"/>
          <ac:spMkLst>
            <pc:docMk/>
            <pc:sldMk cId="793586981" sldId="256"/>
            <ac:spMk id="4" creationId="{F8FA6E44-FBEE-4478-850E-9955978A3728}"/>
          </ac:spMkLst>
        </pc:spChg>
      </pc:sldChg>
      <pc:sldChg chg="addSp modSp mod">
        <pc:chgData name="Carly Pierce" userId="9a630d8c-3bb6-42a0-b0e3-d85e2187d505" providerId="ADAL" clId="{E1E2FDB6-ACB0-4027-9761-9277CB6558F3}" dt="2024-06-12T14:58:05.568" v="2137" actId="20577"/>
        <pc:sldMkLst>
          <pc:docMk/>
          <pc:sldMk cId="3314095292" sldId="257"/>
        </pc:sldMkLst>
        <pc:spChg chg="mod">
          <ac:chgData name="Carly Pierce" userId="9a630d8c-3bb6-42a0-b0e3-d85e2187d505" providerId="ADAL" clId="{E1E2FDB6-ACB0-4027-9761-9277CB6558F3}" dt="2024-06-12T14:58:05.568" v="2137" actId="20577"/>
          <ac:spMkLst>
            <pc:docMk/>
            <pc:sldMk cId="3314095292" sldId="257"/>
            <ac:spMk id="2" creationId="{976CEA80-F939-9DEB-4493-51F6DF456ACC}"/>
          </ac:spMkLst>
        </pc:spChg>
        <pc:picChg chg="add mod">
          <ac:chgData name="Carly Pierce" userId="9a630d8c-3bb6-42a0-b0e3-d85e2187d505" providerId="ADAL" clId="{E1E2FDB6-ACB0-4027-9761-9277CB6558F3}" dt="2024-06-11T20:27:50.963" v="363" actId="1076"/>
          <ac:picMkLst>
            <pc:docMk/>
            <pc:sldMk cId="3314095292" sldId="257"/>
            <ac:picMk id="5" creationId="{25B51354-C87B-F988-91E8-983760B62AF2}"/>
          </ac:picMkLst>
        </pc:picChg>
      </pc:sldChg>
      <pc:sldChg chg="addSp modSp mod">
        <pc:chgData name="Carly Pierce" userId="9a630d8c-3bb6-42a0-b0e3-d85e2187d505" providerId="ADAL" clId="{E1E2FDB6-ACB0-4027-9761-9277CB6558F3}" dt="2024-06-12T15:01:47.097" v="2354" actId="20577"/>
        <pc:sldMkLst>
          <pc:docMk/>
          <pc:sldMk cId="1552229760" sldId="258"/>
        </pc:sldMkLst>
        <pc:spChg chg="add mod">
          <ac:chgData name="Carly Pierce" userId="9a630d8c-3bb6-42a0-b0e3-d85e2187d505" providerId="ADAL" clId="{E1E2FDB6-ACB0-4027-9761-9277CB6558F3}" dt="2024-06-12T15:01:47.097" v="2354" actId="20577"/>
          <ac:spMkLst>
            <pc:docMk/>
            <pc:sldMk cId="1552229760" sldId="258"/>
            <ac:spMk id="2" creationId="{0B99DE73-632D-F7A5-28F4-20BED272C011}"/>
          </ac:spMkLst>
        </pc:spChg>
      </pc:sldChg>
      <pc:sldChg chg="addSp modSp new mod">
        <pc:chgData name="Carly Pierce" userId="9a630d8c-3bb6-42a0-b0e3-d85e2187d505" providerId="ADAL" clId="{E1E2FDB6-ACB0-4027-9761-9277CB6558F3}" dt="2024-06-11T21:40:35.011" v="1606" actId="1076"/>
        <pc:sldMkLst>
          <pc:docMk/>
          <pc:sldMk cId="416459688" sldId="259"/>
        </pc:sldMkLst>
        <pc:spChg chg="add mod">
          <ac:chgData name="Carly Pierce" userId="9a630d8c-3bb6-42a0-b0e3-d85e2187d505" providerId="ADAL" clId="{E1E2FDB6-ACB0-4027-9761-9277CB6558F3}" dt="2024-06-11T21:40:35.011" v="1606" actId="1076"/>
          <ac:spMkLst>
            <pc:docMk/>
            <pc:sldMk cId="416459688" sldId="259"/>
            <ac:spMk id="4" creationId="{F5BC4CE9-E916-4612-F9E5-6D403FC90994}"/>
          </ac:spMkLst>
        </pc:spChg>
        <pc:picChg chg="add mod">
          <ac:chgData name="Carly Pierce" userId="9a630d8c-3bb6-42a0-b0e3-d85e2187d505" providerId="ADAL" clId="{E1E2FDB6-ACB0-4027-9761-9277CB6558F3}" dt="2024-06-11T21:37:22.634" v="1505" actId="14100"/>
          <ac:picMkLst>
            <pc:docMk/>
            <pc:sldMk cId="416459688" sldId="259"/>
            <ac:picMk id="3" creationId="{3EE04B2F-3B51-FB29-146D-E07A0C0EDEF1}"/>
          </ac:picMkLst>
        </pc:picChg>
      </pc:sldChg>
      <pc:sldChg chg="addSp modSp new mod">
        <pc:chgData name="Carly Pierce" userId="9a630d8c-3bb6-42a0-b0e3-d85e2187d505" providerId="ADAL" clId="{E1E2FDB6-ACB0-4027-9761-9277CB6558F3}" dt="2024-06-11T21:46:54.716" v="2133" actId="20577"/>
        <pc:sldMkLst>
          <pc:docMk/>
          <pc:sldMk cId="2467830611" sldId="260"/>
        </pc:sldMkLst>
        <pc:spChg chg="add mod">
          <ac:chgData name="Carly Pierce" userId="9a630d8c-3bb6-42a0-b0e3-d85e2187d505" providerId="ADAL" clId="{E1E2FDB6-ACB0-4027-9761-9277CB6558F3}" dt="2024-06-11T21:43:22.406" v="1628" actId="20577"/>
          <ac:spMkLst>
            <pc:docMk/>
            <pc:sldMk cId="2467830611" sldId="260"/>
            <ac:spMk id="2" creationId="{CEFA0632-EBB9-8CAE-5E3D-A66D45B54AD9}"/>
          </ac:spMkLst>
        </pc:spChg>
        <pc:spChg chg="add mod">
          <ac:chgData name="Carly Pierce" userId="9a630d8c-3bb6-42a0-b0e3-d85e2187d505" providerId="ADAL" clId="{E1E2FDB6-ACB0-4027-9761-9277CB6558F3}" dt="2024-06-11T21:45:27.320" v="1904" actId="313"/>
          <ac:spMkLst>
            <pc:docMk/>
            <pc:sldMk cId="2467830611" sldId="260"/>
            <ac:spMk id="5" creationId="{243424DF-A881-C3A2-0C29-6CF14B1D8A2F}"/>
          </ac:spMkLst>
        </pc:spChg>
        <pc:spChg chg="add mod">
          <ac:chgData name="Carly Pierce" userId="9a630d8c-3bb6-42a0-b0e3-d85e2187d505" providerId="ADAL" clId="{E1E2FDB6-ACB0-4027-9761-9277CB6558F3}" dt="2024-06-11T21:46:54.716" v="2133" actId="20577"/>
          <ac:spMkLst>
            <pc:docMk/>
            <pc:sldMk cId="2467830611" sldId="260"/>
            <ac:spMk id="8" creationId="{2307B2B3-DEE2-0043-32AE-36C9FE986FC2}"/>
          </ac:spMkLst>
        </pc:spChg>
        <pc:picChg chg="add mod">
          <ac:chgData name="Carly Pierce" userId="9a630d8c-3bb6-42a0-b0e3-d85e2187d505" providerId="ADAL" clId="{E1E2FDB6-ACB0-4027-9761-9277CB6558F3}" dt="2024-06-11T21:45:52.318" v="1911" actId="692"/>
          <ac:picMkLst>
            <pc:docMk/>
            <pc:sldMk cId="2467830611" sldId="260"/>
            <ac:picMk id="4" creationId="{43BECDD4-D7F5-5D5B-0CF2-C72B84CBDD0E}"/>
          </ac:picMkLst>
        </pc:picChg>
        <pc:picChg chg="add mod">
          <ac:chgData name="Carly Pierce" userId="9a630d8c-3bb6-42a0-b0e3-d85e2187d505" providerId="ADAL" clId="{E1E2FDB6-ACB0-4027-9761-9277CB6558F3}" dt="2024-06-11T21:45:55.600" v="1914" actId="1076"/>
          <ac:picMkLst>
            <pc:docMk/>
            <pc:sldMk cId="2467830611" sldId="260"/>
            <ac:picMk id="7" creationId="{CDDE4009-68F3-6BAF-E48D-1DD79741F59C}"/>
          </ac:picMkLst>
        </pc:picChg>
      </pc:sldChg>
      <pc:sldChg chg="addSp modSp new mod ord">
        <pc:chgData name="Carly Pierce" userId="9a630d8c-3bb6-42a0-b0e3-d85e2187d505" providerId="ADAL" clId="{E1E2FDB6-ACB0-4027-9761-9277CB6558F3}" dt="2024-06-12T16:57:33.048" v="2369" actId="1076"/>
        <pc:sldMkLst>
          <pc:docMk/>
          <pc:sldMk cId="2090468650" sldId="261"/>
        </pc:sldMkLst>
        <pc:spChg chg="add mod">
          <ac:chgData name="Carly Pierce" userId="9a630d8c-3bb6-42a0-b0e3-d85e2187d505" providerId="ADAL" clId="{E1E2FDB6-ACB0-4027-9761-9277CB6558F3}" dt="2024-06-12T16:57:33.048" v="2369" actId="1076"/>
          <ac:spMkLst>
            <pc:docMk/>
            <pc:sldMk cId="2090468650" sldId="261"/>
            <ac:spMk id="2" creationId="{1BD318D3-2CEB-E710-1E7A-DAAEB59DCCE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56630-031E-E1EB-4F46-051DC2D49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9B516F-371A-9DC1-B449-5417CE7D6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DBF74-7BD6-90F8-176A-E1C6556A5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F2D9B-A3B8-5147-9E6B-91B267261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EAC0F-9B53-A7D8-4B00-967B2CED1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58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94CD1-BD0F-CDFF-B1CA-2F45FE1DE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66184F-CB36-3134-AF6C-6839B11AB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6E3D1-5FFC-34A2-F3F6-0DFCA82FF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CD789-833F-100A-0261-E2781370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5BA46-3008-15A8-E7CC-3F17CD7AE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81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2223F8-BC03-9690-A964-04818D0D01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DC566-0346-71A0-F678-5F79C244A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88F71-D322-13F9-EB09-7B67008D5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4B9AE-82F6-1E24-3C49-07D92A7AC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8025D-8589-DF11-C683-49742567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1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DBD38-D89F-C6FE-70B2-6DABE4E51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6CD98-540B-379E-4EE2-B80A7A765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4522D-37BC-D7AC-8042-8BAE9B8B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9BFC0-6C9D-ADA4-4E78-842815AE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390F43-FC3C-92D6-1228-58850F115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2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50466-D3D2-51C0-7263-E749DB9F8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F4C51-6ADE-0851-ACE4-7FB7DEF8C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B3835-557B-7B13-ECB9-5145C155E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DD0DF-857C-29F5-D91B-BB7414D1D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A6095-B0E5-F54B-5FC1-327EFB544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8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E0465-0B0A-A998-DF48-06A5D5087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EC0FB-9421-1B0C-F49F-C397F9C5E9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B97AC3-2E43-9480-6F59-AB079D9F64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29EFC-A432-5EA3-94F1-F86F8071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C86164-83A3-BCD4-D04A-E1FE30BEC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DCE18-44FC-8BEE-B3A5-7F2E7C66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6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1DA91-CC93-97DB-B2B5-77DFB7E02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4639A-0374-A917-4237-26C96CCDF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4B060-4CFB-CEE0-51E8-D85AEA707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1558A9-3681-5B3E-72C1-3A4DE5ED1B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BBFD1-AB31-D233-B068-C9DCCB60E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E630E6-693C-B4C0-AC8D-66C2465B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DCCA37-8E12-A1FC-70CE-8F0434D7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E4F904-7FDB-C9F0-4E74-B58BFDE4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88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A56A-934A-23E8-BCBA-FED451530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75C695-2FCC-0C9F-06BD-717A29D6B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67387-3D6D-07D5-442D-1EC866EC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F191CB-238B-E8B0-4902-A1B359B14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7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E5D3BF-CD0A-4808-4CF1-48C02DDD8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93A716-1F24-06D7-D06E-ECF94EF55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FE8744-4EC2-5B97-36C0-3B2C63A2F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60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A6330-16B8-5805-17EC-55C9301DE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9F276-C94F-4E5E-9EBF-A306A8EC4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8C52E-1AFF-4C18-C9F6-088516F1B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976A7E-B841-ECC4-8F22-09087421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A849D4-E63F-88A9-1D15-535A52C13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8EE5D-879A-DD3B-5E9E-99B916246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AA014-AA7A-AE5A-C121-528B2DE3D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ACC988-6A40-6D28-0924-C1E8397B97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795C01-A098-54D0-47B2-98224E5D7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30822-2B36-4D90-D796-4FC6FD19C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9BE02-1FF3-D802-06B0-DE6822F1A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562C6-A9E0-F865-931C-F54EE159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3E4E53-7BF2-558B-305A-8D9949DF8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02040-04B3-44A5-1649-94E5E020B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4C79F-C541-34CF-BF45-B90C0999B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3CB781-49EA-4939-BB29-CBA21E636088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BFE74-1C7A-200F-FD63-6461ADC73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62CEC-87B5-4C06-41BF-7443BA6CD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A60A0E-2FFE-4EE2-8F7A-859446266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6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BD318D3-2CEB-E710-1E7A-DAAEB59DCCE8}"/>
              </a:ext>
            </a:extLst>
          </p:cNvPr>
          <p:cNvSpPr/>
          <p:nvPr/>
        </p:nvSpPr>
        <p:spPr>
          <a:xfrm>
            <a:off x="3288223" y="2413337"/>
            <a:ext cx="561555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2090468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FA6E44-FBEE-4478-850E-9955978A3728}"/>
              </a:ext>
            </a:extLst>
          </p:cNvPr>
          <p:cNvSpPr txBox="1"/>
          <p:nvPr/>
        </p:nvSpPr>
        <p:spPr>
          <a:xfrm>
            <a:off x="216310" y="344129"/>
            <a:ext cx="98420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/>
              <a:t>Microsoft Teams Cards </a:t>
            </a:r>
          </a:p>
          <a:p>
            <a:endParaRPr lang="en-US" dirty="0"/>
          </a:p>
          <a:p>
            <a:r>
              <a:rPr lang="en-US" dirty="0"/>
              <a:t>The purpose of transitioning to the use of Teams Cards is to improve &amp; streamline the communication between LO/LP/Processor and provide more visibility on file status. This will reduce the back and forth asking for updates on condition/ appraisal/ </a:t>
            </a:r>
            <a:r>
              <a:rPr lang="en-US" dirty="0" err="1"/>
              <a:t>etc</a:t>
            </a:r>
            <a:r>
              <a:rPr lang="en-US" dirty="0"/>
              <a:t> status. </a:t>
            </a:r>
          </a:p>
          <a:p>
            <a:endParaRPr lang="en-US" dirty="0"/>
          </a:p>
          <a:p>
            <a:r>
              <a:rPr lang="en-US" dirty="0"/>
              <a:t>Requirements of use:</a:t>
            </a:r>
          </a:p>
          <a:p>
            <a:pPr marL="285750" indent="-285750">
              <a:buFontTx/>
              <a:buChar char="-"/>
            </a:pPr>
            <a:r>
              <a:rPr lang="en-US" dirty="0"/>
              <a:t>LO/LP to create the card upon receipt of contract, at the latest</a:t>
            </a:r>
          </a:p>
          <a:p>
            <a:pPr marL="285750" indent="-285750">
              <a:buFontTx/>
              <a:buChar char="-"/>
            </a:pPr>
            <a:r>
              <a:rPr lang="en-US" dirty="0"/>
              <a:t>Assign all applicable REV team members to the card contacts</a:t>
            </a:r>
          </a:p>
          <a:p>
            <a:pPr marL="285750" indent="-285750">
              <a:buFontTx/>
              <a:buChar char="-"/>
            </a:pPr>
            <a:r>
              <a:rPr lang="en-US" dirty="0"/>
              <a:t>LO/LP to list all pending items after initial contract scrub</a:t>
            </a:r>
          </a:p>
          <a:p>
            <a:pPr marL="285750" indent="-285750">
              <a:buFontTx/>
              <a:buChar char="-"/>
            </a:pPr>
            <a:r>
              <a:rPr lang="en-US" dirty="0"/>
              <a:t>Loan team to update requested items with dates requested/ due dates as applicable</a:t>
            </a:r>
          </a:p>
          <a:p>
            <a:pPr marL="285750" indent="-285750">
              <a:buFontTx/>
              <a:buChar char="-"/>
            </a:pPr>
            <a:r>
              <a:rPr lang="en-US" dirty="0"/>
              <a:t>LO/LP to upload STP checklist upon processing submission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Processor to update/ add pending items after initial scrub for UW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Processor to update/ add pending items after Conditional Approval is received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Processor to keep the pending items list updated as items are received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8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6CEA80-F939-9DEB-4493-51F6DF456ACC}"/>
              </a:ext>
            </a:extLst>
          </p:cNvPr>
          <p:cNvSpPr txBox="1"/>
          <p:nvPr/>
        </p:nvSpPr>
        <p:spPr>
          <a:xfrm>
            <a:off x="344916" y="317287"/>
            <a:ext cx="67782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Creating your pipeline </a:t>
            </a:r>
          </a:p>
          <a:p>
            <a:endParaRPr lang="en-US" dirty="0"/>
          </a:p>
          <a:p>
            <a:r>
              <a:rPr lang="en-US" dirty="0"/>
              <a:t>1) Select “teams” left side column</a:t>
            </a:r>
          </a:p>
          <a:p>
            <a:r>
              <a:rPr lang="en-US" dirty="0"/>
              <a:t>2) +</a:t>
            </a:r>
          </a:p>
          <a:p>
            <a:r>
              <a:rPr lang="en-US" dirty="0"/>
              <a:t>2) Add Channel 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3) Name ex: Cody Carrasquillo – Pipeline</a:t>
            </a:r>
          </a:p>
          <a:p>
            <a:r>
              <a:rPr lang="en-US" dirty="0"/>
              <a:t>	- if you already have a channel, click the … to edit channel</a:t>
            </a:r>
          </a:p>
          <a:p>
            <a:r>
              <a:rPr lang="en-US" dirty="0"/>
              <a:t>4) Standard type</a:t>
            </a:r>
          </a:p>
          <a:p>
            <a:r>
              <a:rPr lang="en-US" dirty="0"/>
              <a:t>5) Click the plus on the top middle part of your pipeline &amp; select Planner. Name in “Active” and “create new plan” </a:t>
            </a:r>
          </a:p>
          <a:p>
            <a:r>
              <a:rPr lang="en-US" dirty="0"/>
              <a:t>6) In your Active plan “add new bucket” or edit the name of the default “to do” bucket. </a:t>
            </a:r>
            <a:r>
              <a:rPr lang="en-US" dirty="0">
                <a:solidFill>
                  <a:srgbClr val="FF0000"/>
                </a:solidFill>
              </a:rPr>
              <a:t>	</a:t>
            </a:r>
            <a:endParaRPr lang="en-US" dirty="0"/>
          </a:p>
          <a:p>
            <a:r>
              <a:rPr lang="en-US" dirty="0"/>
              <a:t>	Create Buckets for the following milestones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Contract received/ disclosures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Processing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Submission to UW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Conditional Approval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Resubmitted to UW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CTC/ Docs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Funded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4838BC-71FC-3B67-492C-0D6040492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806" y="206481"/>
            <a:ext cx="2830130" cy="28415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B51354-C87B-F988-91E8-983760B62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471" y="3194119"/>
            <a:ext cx="4657465" cy="245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095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99DE73-632D-F7A5-28F4-20BED272C011}"/>
              </a:ext>
            </a:extLst>
          </p:cNvPr>
          <p:cNvSpPr txBox="1"/>
          <p:nvPr/>
        </p:nvSpPr>
        <p:spPr>
          <a:xfrm>
            <a:off x="347472" y="502921"/>
            <a:ext cx="93268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Creating a Card</a:t>
            </a:r>
          </a:p>
          <a:p>
            <a:endParaRPr lang="en-US" dirty="0"/>
          </a:p>
          <a:p>
            <a:r>
              <a:rPr lang="en-US" dirty="0"/>
              <a:t>No later than when a contract is received, create a card for your borrower. 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Select “Add Task” </a:t>
            </a:r>
          </a:p>
          <a:p>
            <a:pPr marL="342900" indent="-342900">
              <a:buAutoNum type="arabicParenR"/>
            </a:pPr>
            <a:r>
              <a:rPr lang="en-US" dirty="0"/>
              <a:t>Name your Task as the borrower’s name</a:t>
            </a:r>
          </a:p>
          <a:p>
            <a:pPr marL="342900" indent="-342900">
              <a:buAutoNum type="arabicParenR"/>
            </a:pPr>
            <a:r>
              <a:rPr lang="en-US" dirty="0"/>
              <a:t>Due Date is the Close Date</a:t>
            </a:r>
          </a:p>
          <a:p>
            <a:pPr marL="342900" indent="-342900">
              <a:buAutoNum type="arabicParenR"/>
            </a:pPr>
            <a:r>
              <a:rPr lang="en-US" dirty="0"/>
              <a:t>Assign your team member (loa, processor if known)</a:t>
            </a:r>
          </a:p>
          <a:p>
            <a:pPr marL="342900" indent="-342900">
              <a:buAutoNum type="arabicParenR"/>
            </a:pPr>
            <a:r>
              <a:rPr lang="en-US" dirty="0"/>
              <a:t>In the “Notes” section, write you cover letter (see cover letter job aid!) </a:t>
            </a:r>
          </a:p>
          <a:p>
            <a:pPr marL="342900" indent="-342900">
              <a:buAutoNum type="arabicParenR"/>
            </a:pPr>
            <a:r>
              <a:rPr lang="en-US" dirty="0"/>
              <a:t>“Checklist” is where your items needed go</a:t>
            </a:r>
          </a:p>
          <a:p>
            <a:r>
              <a:rPr lang="en-US" dirty="0"/>
              <a:t>	- these do not need to be paragraphs of detailed items, the purpose of this is 		   convenience. Example:</a:t>
            </a:r>
          </a:p>
          <a:p>
            <a:r>
              <a:rPr lang="en-US" dirty="0"/>
              <a:t>	- you can put “CB updated paystub” and not “CB paystub from job she started last 	   	   month to reflect 40 hours plus OT”</a:t>
            </a:r>
          </a:p>
          <a:p>
            <a:r>
              <a:rPr lang="en-US" dirty="0"/>
              <a:t>7) As items are received, check them off</a:t>
            </a:r>
          </a:p>
          <a:p>
            <a:r>
              <a:rPr lang="en-US" dirty="0"/>
              <a:t>8) Once your processing submission checklist is complete, upload the attachment </a:t>
            </a:r>
          </a:p>
          <a:p>
            <a:r>
              <a:rPr lang="en-US" dirty="0"/>
              <a:t>9) Processing will move your cards through the milestones</a:t>
            </a:r>
          </a:p>
          <a:p>
            <a:r>
              <a:rPr lang="en-US" dirty="0"/>
              <a:t>10) Once a loan is funded, the Task (the card) will be checked off &amp; the card will go away</a:t>
            </a:r>
          </a:p>
        </p:txBody>
      </p:sp>
    </p:spTree>
    <p:extLst>
      <p:ext uri="{BB962C8B-B14F-4D97-AF65-F5344CB8AC3E}">
        <p14:creationId xmlns:p14="http://schemas.microsoft.com/office/powerpoint/2010/main" val="155222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E04B2F-3B51-FB29-146D-E07A0C0ED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672" y="66073"/>
            <a:ext cx="8109415" cy="60576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BC4CE9-E916-4612-F9E5-6D403FC90994}"/>
              </a:ext>
            </a:extLst>
          </p:cNvPr>
          <p:cNvSpPr txBox="1"/>
          <p:nvPr/>
        </p:nvSpPr>
        <p:spPr>
          <a:xfrm>
            <a:off x="480235" y="240145"/>
            <a:ext cx="1561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41645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FA0632-EBB9-8CAE-5E3D-A66D45B54AD9}"/>
              </a:ext>
            </a:extLst>
          </p:cNvPr>
          <p:cNvSpPr txBox="1"/>
          <p:nvPr/>
        </p:nvSpPr>
        <p:spPr>
          <a:xfrm>
            <a:off x="452582" y="535709"/>
            <a:ext cx="5643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Commenting on Cards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BECDD4-D7F5-5D5B-0CF2-C72B84CBD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06" y="1755970"/>
            <a:ext cx="5137332" cy="17795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3424DF-A881-C3A2-0C29-6CF14B1D8A2F}"/>
              </a:ext>
            </a:extLst>
          </p:cNvPr>
          <p:cNvSpPr txBox="1"/>
          <p:nvPr/>
        </p:nvSpPr>
        <p:spPr>
          <a:xfrm>
            <a:off x="452582" y="1117600"/>
            <a:ext cx="997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the bottom of your card, you can leave notes that will be shared with the other members that have commented on the card. The comment will also send a push notification to everyone’s email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DE4009-68F3-6BAF-E48D-1DD79741F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106" y="3834275"/>
            <a:ext cx="5839640" cy="26673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07B2B3-DEE2-0043-32AE-36C9FE986FC2}"/>
              </a:ext>
            </a:extLst>
          </p:cNvPr>
          <p:cNvSpPr txBox="1"/>
          <p:nvPr/>
        </p:nvSpPr>
        <p:spPr>
          <a:xfrm>
            <a:off x="6982691" y="3713018"/>
            <a:ext cx="36206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 can also email back a response that will go to Comments as well. </a:t>
            </a:r>
          </a:p>
          <a:p>
            <a:endParaRPr lang="en-US" dirty="0"/>
          </a:p>
          <a:p>
            <a:r>
              <a:rPr lang="en-US" dirty="0"/>
              <a:t>You’ll see that “rev branch” is a recipient, but the email/ notification will only be delivered to the Card contacts. </a:t>
            </a:r>
          </a:p>
        </p:txBody>
      </p:sp>
    </p:spTree>
    <p:extLst>
      <p:ext uri="{BB962C8B-B14F-4D97-AF65-F5344CB8AC3E}">
        <p14:creationId xmlns:p14="http://schemas.microsoft.com/office/powerpoint/2010/main" val="2467830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702179FF5F874483AE423F18995B62" ma:contentTypeVersion="13" ma:contentTypeDescription="Create a new document." ma:contentTypeScope="" ma:versionID="a1d116cbedf958d86defe5a5d4925a55">
  <xsd:schema xmlns:xsd="http://www.w3.org/2001/XMLSchema" xmlns:xs="http://www.w3.org/2001/XMLSchema" xmlns:p="http://schemas.microsoft.com/office/2006/metadata/properties" xmlns:ns2="40bae3c9-d26e-410c-8a31-8a24c243f1fe" xmlns:ns3="2a8170ee-3033-4e5c-be6d-2dcaddad7547" targetNamespace="http://schemas.microsoft.com/office/2006/metadata/properties" ma:root="true" ma:fieldsID="7bcc997b3e298b43c5ec052833ec2ac8" ns2:_="" ns3:_="">
    <xsd:import namespace="40bae3c9-d26e-410c-8a31-8a24c243f1fe"/>
    <xsd:import namespace="2a8170ee-3033-4e5c-be6d-2dcaddad75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bae3c9-d26e-410c-8a31-8a24c243f1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897249-e525-4ee2-b3fd-b39a923d79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8170ee-3033-4e5c-be6d-2dcaddad754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0340b1c-d3ab-4e06-80b5-96c2840a9c55}" ma:internalName="TaxCatchAll" ma:showField="CatchAllData" ma:web="2a8170ee-3033-4e5c-be6d-2dcaddad75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a8170ee-3033-4e5c-be6d-2dcaddad7547" xsi:nil="true"/>
    <lcf76f155ced4ddcb4097134ff3c332f xmlns="40bae3c9-d26e-410c-8a31-8a24c243f1f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2C64B52-F999-46CB-B92E-6BC604A5D565}"/>
</file>

<file path=customXml/itemProps2.xml><?xml version="1.0" encoding="utf-8"?>
<ds:datastoreItem xmlns:ds="http://schemas.openxmlformats.org/officeDocument/2006/customXml" ds:itemID="{106ACB90-62E4-487B-B4EE-78C17A5B94CE}"/>
</file>

<file path=customXml/itemProps3.xml><?xml version="1.0" encoding="utf-8"?>
<ds:datastoreItem xmlns:ds="http://schemas.openxmlformats.org/officeDocument/2006/customXml" ds:itemID="{01C97171-85BF-41EA-B34B-13C5D378A5DB}"/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549</Words>
  <Application>Microsoft Office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Carly Pierce</dc:creator>
  <cp:lastModifiedBy>Carly Pierce</cp:lastModifiedBy>
  <cp:revision>1</cp:revision>
  <dcterms:created xsi:type="dcterms:W3CDTF">2024-06-03T18:08:37Z</dcterms:created>
  <dcterms:modified xsi:type="dcterms:W3CDTF">2024-06-12T16:57:35Z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0x0101009C702179FF5F874483AE423F18995B62</vt:lpwstr>
  </property>
  <property fmtid="{D5CDD505-2E9C-101B-9397-08002B2CF9AE}" pid="3" name="MediaServiceImageTags">
    <vt:lpwstr/>
  </property>
</Properties>
</file>